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58" r:id="rId6"/>
    <p:sldId id="260" r:id="rId7"/>
    <p:sldId id="263" r:id="rId8"/>
    <p:sldId id="262" r:id="rId9"/>
    <p:sldId id="264" r:id="rId10"/>
    <p:sldId id="261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1B9276-A6E1-AA39-A9F0-52B1F1BF2F3D}" v="253" dt="2024-01-24T18:49:35.804"/>
    <p1510:client id="{83F3D765-E5A7-0000-6DAB-F0BA398488E2}" v="169" dt="2024-01-24T18:56:06.744"/>
    <p1510:client id="{C0ECDCA8-4BAC-805C-4013-AD94C87E8608}" v="220" dt="2024-01-24T18:36:10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What's In a Name?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Presented at the Online Peer Workforce Conference, January 31, 2024</a:t>
            </a:r>
          </a:p>
          <a:p>
            <a:r>
              <a:rPr lang="en-US" dirty="0">
                <a:ea typeface="Calibri"/>
                <a:cs typeface="Calibri"/>
              </a:rPr>
              <a:t>By Dr. Sine </a:t>
            </a:r>
            <a:r>
              <a:rPr lang="en-US" dirty="0" err="1">
                <a:ea typeface="Calibri"/>
                <a:cs typeface="Calibri"/>
              </a:rPr>
              <a:t>Rofofsky</a:t>
            </a:r>
            <a:r>
              <a:rPr lang="en-US" dirty="0">
                <a:ea typeface="Calibri"/>
                <a:cs typeface="Calibri"/>
              </a:rPr>
              <a:t>, Part-time Reference Librarian at SUNY Schenectady Community College and Provisionally Certified Peer Specialist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8C300-C614-D42C-F764-9E65E7383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Can I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C0B03-05FD-6335-7FDB-90121DA8B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Paying attention to preferred language and recognizing cues to maybe try a synonym is important</a:t>
            </a:r>
            <a:endParaRPr lang="en-US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But just as important is being open to terms you haven't heard before or used in that way</a:t>
            </a:r>
            <a:endParaRPr lang="en-US">
              <a:solidFill>
                <a:srgbClr val="000000"/>
              </a:solidFill>
              <a:latin typeface="Calibri" panose="020F0502020204030204"/>
              <a:cs typeface="Calibri"/>
            </a:endParaRPr>
          </a:p>
          <a:p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One should try to have a base of synonyms to draw upon in the moment, through research, experience, and discussion with others, including the peer themselves</a:t>
            </a:r>
          </a:p>
          <a:p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And, most importantly – ask the peer what term THEY prefer</a:t>
            </a:r>
          </a:p>
        </p:txBody>
      </p:sp>
    </p:spTree>
    <p:extLst>
      <p:ext uri="{BB962C8B-B14F-4D97-AF65-F5344CB8AC3E}">
        <p14:creationId xmlns:p14="http://schemas.microsoft.com/office/powerpoint/2010/main" val="3640636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FB48-F227-4A23-73C0-C9AFDEDDB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Contact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43344-8002-3738-0B79-DCE76E910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US" sz="2400" dirty="0">
                <a:ea typeface="Calibri" panose="020F0502020204030204"/>
                <a:cs typeface="Calibri" panose="020F0502020204030204"/>
              </a:rPr>
              <a:t>Dr. Sine </a:t>
            </a:r>
            <a:r>
              <a:rPr lang="en-US" sz="2400" dirty="0" err="1">
                <a:ea typeface="Calibri" panose="020F0502020204030204"/>
                <a:cs typeface="Calibri" panose="020F0502020204030204"/>
              </a:rPr>
              <a:t>Rofofsky</a:t>
            </a:r>
            <a:r>
              <a:rPr lang="en-US" sz="2400" dirty="0">
                <a:ea typeface="Calibri" panose="020F0502020204030204"/>
                <a:cs typeface="Calibri" panose="020F0502020204030204"/>
              </a:rPr>
              <a:t>, Part-time Reference Librarian at SUNY Schenectady Community College and Provisionally Certified Peer Specialist</a:t>
            </a:r>
          </a:p>
          <a:p>
            <a:pPr marL="0" indent="0">
              <a:buNone/>
            </a:pPr>
            <a:r>
              <a:rPr lang="en-US" dirty="0">
                <a:ea typeface="Calibri" panose="020F0502020204030204"/>
                <a:cs typeface="Calibri" panose="020F0502020204030204"/>
              </a:rPr>
              <a:t>Sinerofofsky@gmail.com</a:t>
            </a:r>
          </a:p>
        </p:txBody>
      </p:sp>
    </p:spTree>
    <p:extLst>
      <p:ext uri="{BB962C8B-B14F-4D97-AF65-F5344CB8AC3E}">
        <p14:creationId xmlns:p14="http://schemas.microsoft.com/office/powerpoint/2010/main" val="37966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943E-9076-EA8A-8943-72FD4073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Why This Session?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34D7-992E-7F5E-8497-035538D23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Personal experiences</a:t>
            </a:r>
          </a:p>
          <a:p>
            <a:r>
              <a:rPr lang="en-US" dirty="0">
                <a:ea typeface="Calibri"/>
                <a:cs typeface="Calibri"/>
              </a:rPr>
              <a:t>Personal research/presentations</a:t>
            </a:r>
          </a:p>
          <a:p>
            <a:r>
              <a:rPr lang="en-US" dirty="0">
                <a:ea typeface="Calibri"/>
                <a:cs typeface="Calibri"/>
              </a:rPr>
              <a:t>Interactions with others</a:t>
            </a:r>
          </a:p>
        </p:txBody>
      </p:sp>
    </p:spTree>
    <p:extLst>
      <p:ext uri="{BB962C8B-B14F-4D97-AF65-F5344CB8AC3E}">
        <p14:creationId xmlns:p14="http://schemas.microsoft.com/office/powerpoint/2010/main" val="81917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DF3AB-15D1-8298-ABD9-9B1CD789A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Terms Change Over Time 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D9507-4381-8999-2BA2-0A3E49644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Calibri"/>
                <a:cs typeface="Calibri"/>
              </a:rPr>
              <a:t>As They Might Be Giants have said (sang):</a:t>
            </a:r>
            <a:endParaRPr lang="en-US"/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Istanbul was Constantinople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Now it's Istanbul, not Constantinople...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Every gal in Constantinople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Live in Istanbul, not Constantinople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So if you've a date in Constantinople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She'll be waiting in Istanbul...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Even old New York was once New Amsterdam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Why they changed it I can't say</a:t>
            </a: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People just liked it better that way</a:t>
            </a:r>
          </a:p>
        </p:txBody>
      </p:sp>
    </p:spTree>
    <p:extLst>
      <p:ext uri="{BB962C8B-B14F-4D97-AF65-F5344CB8AC3E}">
        <p14:creationId xmlns:p14="http://schemas.microsoft.com/office/powerpoint/2010/main" val="1268209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4E6B2-5377-0BAC-EE68-9BD17D15B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The English Language!?!?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C7FF-4B45-845A-D44A-9C39F19B6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solidFill>
                  <a:srgbClr val="222222"/>
                </a:solidFill>
                <a:latin typeface="Arial"/>
                <a:cs typeface="Arial"/>
              </a:rPr>
              <a:t>The beauty of English is we have so many options on what word to choose.  </a:t>
            </a:r>
            <a:endParaRPr lang="en-US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en-US" sz="2600" dirty="0">
                <a:solidFill>
                  <a:srgbClr val="222222"/>
                </a:solidFill>
                <a:latin typeface="Arial"/>
                <a:cs typeface="Arial"/>
              </a:rPr>
              <a:t>One of the downfalls is it is hard to know which word someone else finds easier to handle and which might trigger them. </a:t>
            </a:r>
            <a:endParaRPr lang="en-US" dirty="0">
              <a:solidFill>
                <a:srgbClr val="000000"/>
              </a:solidFill>
              <a:latin typeface="Calibri" panose="020F0502020204030204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>
                <a:solidFill>
                  <a:srgbClr val="222222"/>
                </a:solidFill>
                <a:latin typeface="Arial"/>
                <a:cs typeface="Arial"/>
              </a:rPr>
              <a:t>Sometimes it's cultural and sometimes a different </a:t>
            </a:r>
            <a:r>
              <a:rPr lang="en-US" sz="2200" dirty="0">
                <a:solidFill>
                  <a:srgbClr val="222222"/>
                </a:solidFill>
                <a:latin typeface="Arial"/>
                <a:cs typeface="Arial"/>
              </a:rPr>
              <a:t>vocabulary or regional </a:t>
            </a:r>
            <a:r>
              <a:rPr lang="en-US" sz="2200">
                <a:solidFill>
                  <a:srgbClr val="222222"/>
                </a:solidFill>
                <a:latin typeface="Arial"/>
                <a:cs typeface="Arial"/>
              </a:rPr>
              <a:t>usage. </a:t>
            </a:r>
            <a:endParaRPr lang="en-US">
              <a:solidFill>
                <a:srgbClr val="000000"/>
              </a:solidFill>
              <a:latin typeface="Calibri" panose="020F0502020204030204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 dirty="0">
                <a:solidFill>
                  <a:srgbClr val="222222"/>
                </a:solidFill>
                <a:latin typeface="Arial"/>
                <a:cs typeface="Arial"/>
              </a:rPr>
              <a:t> Sometimes it might be that a specific word brings up bad memories. 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8318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47CB8-C3DD-053F-3192-1F6463FF3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Food for Thought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EBC31-B178-3C8A-8D32-2CB45E5C9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  <a:ea typeface="Calibri" panose="020F0502020204030204"/>
                <a:cs typeface="Arial"/>
              </a:rPr>
              <a:t>Does it matter if you are going to the doctor or the cardiologist?  </a:t>
            </a:r>
            <a:endParaRPr lang="en-US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rgbClr val="222222"/>
                </a:solidFill>
                <a:latin typeface="Arial"/>
                <a:ea typeface="Calibri" panose="020F0502020204030204"/>
                <a:cs typeface="Arial"/>
              </a:rPr>
              <a:t>Is a meeting the same as an appointment?  </a:t>
            </a:r>
            <a:endParaRPr lang="en-US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rgbClr val="222222"/>
                </a:solidFill>
                <a:latin typeface="Arial"/>
                <a:ea typeface="Calibri" panose="020F0502020204030204"/>
                <a:cs typeface="Arial"/>
              </a:rPr>
              <a:t>Do you use a schedule, a plan, or a timetable?  </a:t>
            </a:r>
            <a:endParaRPr lang="en-US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rgbClr val="222222"/>
                </a:solidFill>
                <a:latin typeface="Arial"/>
                <a:ea typeface="Calibri" panose="020F0502020204030204"/>
                <a:cs typeface="Arial"/>
              </a:rPr>
              <a:t>When you see a person at the front of the classroom, what name makes you feel welcome and open to learning and what makes you shiver in your shoes?   </a:t>
            </a:r>
          </a:p>
        </p:txBody>
      </p:sp>
    </p:spTree>
    <p:extLst>
      <p:ext uri="{BB962C8B-B14F-4D97-AF65-F5344CB8AC3E}">
        <p14:creationId xmlns:p14="http://schemas.microsoft.com/office/powerpoint/2010/main" val="126901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17074-D76C-A17E-D7EC-CDBA506EB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Who Are You? 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0C65F-4FDB-1246-265E-40B294F66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Being called Johnny is very different than Jonathan David Smith </a:t>
            </a:r>
            <a:endParaRPr lang="en-US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Being called (or calling someone) Mr./Ms. is different than Dr. and both are different than calling someone by their first name.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When I see my therapist, she is Jane (pseudonym)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When I see my psychiatrist, he is Dr. Jones (pseudonym)</a:t>
            </a:r>
          </a:p>
        </p:txBody>
      </p:sp>
    </p:spTree>
    <p:extLst>
      <p:ext uri="{BB962C8B-B14F-4D97-AF65-F5344CB8AC3E}">
        <p14:creationId xmlns:p14="http://schemas.microsoft.com/office/powerpoint/2010/main" val="244936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1E74-E5BE-F35C-BAFF-98D3D286D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What Might Impact Word Choice?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67AF5-6691-6832-9EB9-3D61A471A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While each person is different, there are some general categories of impacts on word choice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Age / Generation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Culture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Primary language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Familiarity with the term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Context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Where and when the term is being used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Education level</a:t>
            </a:r>
          </a:p>
        </p:txBody>
      </p:sp>
    </p:spTree>
    <p:extLst>
      <p:ext uri="{BB962C8B-B14F-4D97-AF65-F5344CB8AC3E}">
        <p14:creationId xmlns:p14="http://schemas.microsoft.com/office/powerpoint/2010/main" val="249103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911B-A071-E2A7-AEE0-CE1D80B6A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 Can Say This, BUT You Can't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E14D9-42DA-41B9-B459-07609943A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Sometimes, people will refer to themselves, or a place they need to go, or anything else, by one term.  However, if you use that same term, they will be triggered.  </a:t>
            </a:r>
            <a:endParaRPr lang="en-US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If you hear someone using a term that you are not familiar with, ask for clarification – and usage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 For example, I am on the autism spectrum, specifically Asperger's.  I don't mind calling myself an '</a:t>
            </a:r>
            <a:r>
              <a:rPr lang="en-US" err="1">
                <a:cs typeface="Calibri"/>
              </a:rPr>
              <a:t>aspie</a:t>
            </a:r>
            <a:r>
              <a:rPr lang="en-US" dirty="0">
                <a:cs typeface="Calibri"/>
              </a:rPr>
              <a:t>' but I really don't like other people </a:t>
            </a:r>
            <a:r>
              <a:rPr lang="en-US">
                <a:cs typeface="Calibri"/>
              </a:rPr>
              <a:t>calling me that.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What are some examples you have experienced?</a:t>
            </a:r>
          </a:p>
        </p:txBody>
      </p:sp>
    </p:spTree>
    <p:extLst>
      <p:ext uri="{BB962C8B-B14F-4D97-AF65-F5344CB8AC3E}">
        <p14:creationId xmlns:p14="http://schemas.microsoft.com/office/powerpoint/2010/main" val="3749365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6B01A-A1B1-7162-3368-011422E5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Language Choice Goes Both Ways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6685B-022A-B572-D19E-5D57093A2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What if a term a peer uses is a trigger for you?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How do you address this so you both are comfortable?</a:t>
            </a:r>
            <a:endParaRPr lang="en-US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1642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What's In a Name?</vt:lpstr>
      <vt:lpstr>Why This Session?</vt:lpstr>
      <vt:lpstr>Terms Change Over Time </vt:lpstr>
      <vt:lpstr>The English Language!?!?</vt:lpstr>
      <vt:lpstr>Food for Thought</vt:lpstr>
      <vt:lpstr>Who Are You? </vt:lpstr>
      <vt:lpstr>What Might Impact Word Choice?</vt:lpstr>
      <vt:lpstr>I Can Say This, BUT You Can't</vt:lpstr>
      <vt:lpstr>Language Choice Goes Both Ways</vt:lpstr>
      <vt:lpstr>What Can I Do?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154</cp:revision>
  <dcterms:created xsi:type="dcterms:W3CDTF">2024-01-22T16:36:58Z</dcterms:created>
  <dcterms:modified xsi:type="dcterms:W3CDTF">2024-01-24T18:56:09Z</dcterms:modified>
</cp:coreProperties>
</file>