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59" r:id="rId5"/>
    <p:sldId id="258" r:id="rId6"/>
    <p:sldId id="260" r:id="rId7"/>
    <p:sldId id="263" r:id="rId8"/>
    <p:sldId id="262" r:id="rId9"/>
    <p:sldId id="264" r:id="rId10"/>
    <p:sldId id="261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81B9276-A6E1-AA39-A9F0-52B1F1BF2F3D}" v="253" dt="2024-01-24T18:49:35.804"/>
    <p1510:client id="{83F3D765-E5A7-0000-6DAB-F0BA398488E2}" v="169" dt="2024-01-24T18:56:06.744"/>
    <p1510:client id="{C0ECDCA8-4BAC-805C-4013-AD94C87E8608}" v="220" dt="2024-01-24T18:36:10.5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ea typeface="Calibri Light"/>
                <a:cs typeface="Calibri Light"/>
              </a:rPr>
              <a:t>What's In a Name?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Calibri"/>
                <a:cs typeface="Calibri"/>
              </a:rPr>
              <a:t>Presented at the Online Peer Workforce Conference, January 31, 2024</a:t>
            </a:r>
          </a:p>
          <a:p>
            <a:r>
              <a:rPr lang="en-US" dirty="0">
                <a:ea typeface="Calibri"/>
                <a:cs typeface="Calibri"/>
              </a:rPr>
              <a:t>By Dr. Sine </a:t>
            </a:r>
            <a:r>
              <a:rPr lang="en-US" dirty="0" err="1">
                <a:ea typeface="Calibri"/>
                <a:cs typeface="Calibri"/>
              </a:rPr>
              <a:t>Rofofsky</a:t>
            </a:r>
            <a:r>
              <a:rPr lang="en-US" dirty="0">
                <a:ea typeface="Calibri"/>
                <a:cs typeface="Calibri"/>
              </a:rPr>
              <a:t>, Part-time Reference Librarian at SUNY Schenectady Community College and Provisionally Certified Peer Specialist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8C300-C614-D42C-F764-9E65E7383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What Can I Do?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4C0B03-05FD-6335-7FDB-90121DA8B8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rgbClr val="222222"/>
                </a:solidFill>
                <a:latin typeface="Arial"/>
                <a:cs typeface="Arial"/>
              </a:rPr>
              <a:t>Paying attention to preferred language and recognizing cues to maybe try a synonym is important</a:t>
            </a:r>
            <a:endParaRPr lang="en-US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  <a:p>
            <a:r>
              <a:rPr lang="en-US" dirty="0">
                <a:solidFill>
                  <a:srgbClr val="222222"/>
                </a:solidFill>
                <a:latin typeface="Arial"/>
                <a:cs typeface="Arial"/>
              </a:rPr>
              <a:t>But just as important is being open to terms you haven't heard before or used in that way</a:t>
            </a:r>
            <a:endParaRPr lang="en-US">
              <a:solidFill>
                <a:srgbClr val="000000"/>
              </a:solidFill>
              <a:latin typeface="Calibri" panose="020F0502020204030204"/>
              <a:cs typeface="Calibri"/>
            </a:endParaRPr>
          </a:p>
          <a:p>
            <a:r>
              <a:rPr lang="en-US" dirty="0">
                <a:solidFill>
                  <a:srgbClr val="222222"/>
                </a:solidFill>
                <a:latin typeface="Arial"/>
                <a:cs typeface="Arial"/>
              </a:rPr>
              <a:t>One should try to have a base of synonyms to draw upon in the moment, through research, experience, and discussion with others, including the peer themselves</a:t>
            </a:r>
          </a:p>
          <a:p>
            <a:r>
              <a:rPr lang="en-US" dirty="0">
                <a:solidFill>
                  <a:srgbClr val="222222"/>
                </a:solidFill>
                <a:latin typeface="Arial"/>
                <a:cs typeface="Arial"/>
              </a:rPr>
              <a:t>And, most importantly – ask the peer what term THEY prefer</a:t>
            </a:r>
          </a:p>
        </p:txBody>
      </p:sp>
    </p:spTree>
    <p:extLst>
      <p:ext uri="{BB962C8B-B14F-4D97-AF65-F5344CB8AC3E}">
        <p14:creationId xmlns:p14="http://schemas.microsoft.com/office/powerpoint/2010/main" val="36406367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19FB48-F227-4A23-73C0-C9AFDEDDB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Calibri Light"/>
                <a:cs typeface="Calibri Light"/>
              </a:rPr>
              <a:t>Contact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A43344-8002-3738-0B79-DCE76E9103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ctr">
              <a:buNone/>
            </a:pPr>
            <a:r>
              <a:rPr lang="en-US" sz="2400" dirty="0">
                <a:ea typeface="Calibri" panose="020F0502020204030204"/>
                <a:cs typeface="Calibri" panose="020F0502020204030204"/>
              </a:rPr>
              <a:t>Dr. Sine </a:t>
            </a:r>
            <a:r>
              <a:rPr lang="en-US" sz="2400" dirty="0" err="1">
                <a:ea typeface="Calibri" panose="020F0502020204030204"/>
                <a:cs typeface="Calibri" panose="020F0502020204030204"/>
              </a:rPr>
              <a:t>Rofofsky</a:t>
            </a:r>
            <a:r>
              <a:rPr lang="en-US" sz="2400" dirty="0">
                <a:ea typeface="Calibri" panose="020F0502020204030204"/>
                <a:cs typeface="Calibri" panose="020F0502020204030204"/>
              </a:rPr>
              <a:t>, Part-time Reference Librarian at SUNY Schenectady Community College and Provisionally Certified Peer Specialist</a:t>
            </a:r>
          </a:p>
          <a:p>
            <a:pPr marL="0" indent="0">
              <a:buNone/>
            </a:pPr>
            <a:r>
              <a:rPr lang="en-US" dirty="0">
                <a:ea typeface="Calibri" panose="020F0502020204030204"/>
                <a:cs typeface="Calibri" panose="020F0502020204030204"/>
              </a:rPr>
              <a:t>Sinerofofsky@gmail.com</a:t>
            </a:r>
          </a:p>
        </p:txBody>
      </p:sp>
    </p:spTree>
    <p:extLst>
      <p:ext uri="{BB962C8B-B14F-4D97-AF65-F5344CB8AC3E}">
        <p14:creationId xmlns:p14="http://schemas.microsoft.com/office/powerpoint/2010/main" val="379664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7943E-9076-EA8A-8943-72FD4073E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Calibri Light"/>
                <a:cs typeface="Calibri Light"/>
              </a:rPr>
              <a:t>Why This Session?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EF34D7-992E-7F5E-8497-035538D23C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ea typeface="Calibri"/>
                <a:cs typeface="Calibri"/>
              </a:rPr>
              <a:t>Personal experiences</a:t>
            </a:r>
          </a:p>
          <a:p>
            <a:r>
              <a:rPr lang="en-US" dirty="0">
                <a:ea typeface="Calibri"/>
                <a:cs typeface="Calibri"/>
              </a:rPr>
              <a:t>Personal research/presentations</a:t>
            </a:r>
          </a:p>
          <a:p>
            <a:r>
              <a:rPr lang="en-US" dirty="0">
                <a:ea typeface="Calibri"/>
                <a:cs typeface="Calibri"/>
              </a:rPr>
              <a:t>Interactions with others</a:t>
            </a:r>
          </a:p>
        </p:txBody>
      </p:sp>
    </p:spTree>
    <p:extLst>
      <p:ext uri="{BB962C8B-B14F-4D97-AF65-F5344CB8AC3E}">
        <p14:creationId xmlns:p14="http://schemas.microsoft.com/office/powerpoint/2010/main" val="819175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DF3AB-15D1-8298-ABD9-9B1CD789A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Calibri Light"/>
                <a:cs typeface="Calibri Light"/>
              </a:rPr>
              <a:t>Terms Change Over Time 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DD9507-4381-8999-2BA2-0A3E49644E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>
                <a:ea typeface="Calibri"/>
                <a:cs typeface="Calibri"/>
              </a:rPr>
              <a:t>As They Might Be Giants have said (sang):</a:t>
            </a:r>
            <a:endParaRPr lang="en-US"/>
          </a:p>
          <a:p>
            <a:pPr marL="457200" lvl="1" indent="0">
              <a:buNone/>
            </a:pPr>
            <a:r>
              <a:rPr lang="en-US" dirty="0">
                <a:ea typeface="Calibri"/>
                <a:cs typeface="Calibri"/>
              </a:rPr>
              <a:t>Istanbul was Constantinople</a:t>
            </a:r>
          </a:p>
          <a:p>
            <a:pPr marL="457200" lvl="1" indent="0">
              <a:buNone/>
            </a:pPr>
            <a:r>
              <a:rPr lang="en-US" dirty="0">
                <a:ea typeface="Calibri"/>
                <a:cs typeface="Calibri"/>
              </a:rPr>
              <a:t>Now it's Istanbul, not Constantinople...</a:t>
            </a:r>
          </a:p>
          <a:p>
            <a:pPr marL="457200" lvl="1" indent="0">
              <a:buNone/>
            </a:pPr>
            <a:r>
              <a:rPr lang="en-US" dirty="0">
                <a:ea typeface="Calibri"/>
                <a:cs typeface="Calibri"/>
              </a:rPr>
              <a:t>Every gal in Constantinople</a:t>
            </a:r>
          </a:p>
          <a:p>
            <a:pPr marL="457200" lvl="1" indent="0">
              <a:buNone/>
            </a:pPr>
            <a:r>
              <a:rPr lang="en-US" dirty="0">
                <a:ea typeface="Calibri"/>
                <a:cs typeface="Calibri"/>
              </a:rPr>
              <a:t>Live in Istanbul, not Constantinople</a:t>
            </a:r>
          </a:p>
          <a:p>
            <a:pPr marL="457200" lvl="1" indent="0">
              <a:buNone/>
            </a:pPr>
            <a:r>
              <a:rPr lang="en-US" dirty="0">
                <a:ea typeface="Calibri"/>
                <a:cs typeface="Calibri"/>
              </a:rPr>
              <a:t>So if you've a date in Constantinople</a:t>
            </a:r>
          </a:p>
          <a:p>
            <a:pPr marL="457200" lvl="1" indent="0">
              <a:buNone/>
            </a:pPr>
            <a:r>
              <a:rPr lang="en-US" dirty="0">
                <a:ea typeface="Calibri"/>
                <a:cs typeface="Calibri"/>
              </a:rPr>
              <a:t>She'll be waiting in Istanbul...</a:t>
            </a:r>
          </a:p>
          <a:p>
            <a:pPr marL="457200" lvl="1" indent="0">
              <a:buNone/>
            </a:pPr>
            <a:r>
              <a:rPr lang="en-US" dirty="0">
                <a:ea typeface="Calibri"/>
                <a:cs typeface="Calibri"/>
              </a:rPr>
              <a:t>Even old New York was once New Amsterdam</a:t>
            </a:r>
          </a:p>
          <a:p>
            <a:pPr marL="457200" lvl="1" indent="0">
              <a:buNone/>
            </a:pPr>
            <a:r>
              <a:rPr lang="en-US" dirty="0">
                <a:ea typeface="Calibri"/>
                <a:cs typeface="Calibri"/>
              </a:rPr>
              <a:t>Why they changed it I can't say</a:t>
            </a:r>
          </a:p>
          <a:p>
            <a:pPr marL="457200" lvl="1" indent="0">
              <a:buNone/>
            </a:pPr>
            <a:r>
              <a:rPr lang="en-US" dirty="0">
                <a:ea typeface="Calibri"/>
                <a:cs typeface="Calibri"/>
              </a:rPr>
              <a:t>People just liked it better that way</a:t>
            </a:r>
          </a:p>
        </p:txBody>
      </p:sp>
    </p:spTree>
    <p:extLst>
      <p:ext uri="{BB962C8B-B14F-4D97-AF65-F5344CB8AC3E}">
        <p14:creationId xmlns:p14="http://schemas.microsoft.com/office/powerpoint/2010/main" val="1268209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4E6B2-5377-0BAC-EE68-9BD17D15B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The English Language!?!?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6EC7FF-4B45-845A-D44A-9C39F19B68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600" dirty="0">
                <a:solidFill>
                  <a:srgbClr val="222222"/>
                </a:solidFill>
                <a:latin typeface="Arial"/>
                <a:cs typeface="Arial"/>
              </a:rPr>
              <a:t>The beauty of English is we have so many options on what word to choose.  </a:t>
            </a:r>
            <a:endParaRPr lang="en-US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  <a:p>
            <a:r>
              <a:rPr lang="en-US" sz="2600" dirty="0">
                <a:solidFill>
                  <a:srgbClr val="222222"/>
                </a:solidFill>
                <a:latin typeface="Arial"/>
                <a:cs typeface="Arial"/>
              </a:rPr>
              <a:t>One of the downfalls is it is hard to know which word someone else finds easier to handle and which might trigger them. </a:t>
            </a:r>
            <a:endParaRPr lang="en-US" dirty="0">
              <a:solidFill>
                <a:srgbClr val="000000"/>
              </a:solidFill>
              <a:latin typeface="Calibri" panose="020F0502020204030204"/>
              <a:cs typeface="Calibri"/>
            </a:endParaRP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sz="2200">
                <a:solidFill>
                  <a:srgbClr val="222222"/>
                </a:solidFill>
                <a:latin typeface="Arial"/>
                <a:cs typeface="Arial"/>
              </a:rPr>
              <a:t>Sometimes it's cultural and sometimes a different </a:t>
            </a:r>
            <a:r>
              <a:rPr lang="en-US" sz="2200" dirty="0">
                <a:solidFill>
                  <a:srgbClr val="222222"/>
                </a:solidFill>
                <a:latin typeface="Arial"/>
                <a:cs typeface="Arial"/>
              </a:rPr>
              <a:t>vocabulary or regional </a:t>
            </a:r>
            <a:r>
              <a:rPr lang="en-US" sz="2200">
                <a:solidFill>
                  <a:srgbClr val="222222"/>
                </a:solidFill>
                <a:latin typeface="Arial"/>
                <a:cs typeface="Arial"/>
              </a:rPr>
              <a:t>usage. </a:t>
            </a:r>
            <a:endParaRPr lang="en-US">
              <a:solidFill>
                <a:srgbClr val="000000"/>
              </a:solidFill>
              <a:latin typeface="Calibri" panose="020F0502020204030204"/>
              <a:cs typeface="Calibri"/>
            </a:endParaRP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sz="2200" dirty="0">
                <a:solidFill>
                  <a:srgbClr val="222222"/>
                </a:solidFill>
                <a:latin typeface="Arial"/>
                <a:cs typeface="Arial"/>
              </a:rPr>
              <a:t> Sometimes it might be that a specific word brings up bad memories. </a:t>
            </a:r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08318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747CB8-C3DD-053F-3192-1F6463FF3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Calibri Light"/>
                <a:cs typeface="Calibri Light"/>
              </a:rPr>
              <a:t>Food for Thought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FEBC31-B178-3C8A-8D32-2CB45E5C92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rgbClr val="222222"/>
                </a:solidFill>
                <a:latin typeface="Arial"/>
                <a:ea typeface="Calibri" panose="020F0502020204030204"/>
                <a:cs typeface="Arial"/>
              </a:rPr>
              <a:t>Does it matter if you are going to the doctor or the cardiologist?  </a:t>
            </a:r>
            <a:endParaRPr lang="en-US" dirty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</a:endParaRPr>
          </a:p>
          <a:p>
            <a:r>
              <a:rPr lang="en-US" dirty="0">
                <a:solidFill>
                  <a:srgbClr val="222222"/>
                </a:solidFill>
                <a:latin typeface="Arial"/>
                <a:ea typeface="Calibri" panose="020F0502020204030204"/>
                <a:cs typeface="Arial"/>
              </a:rPr>
              <a:t>Is a meeting the same as an appointment?  </a:t>
            </a:r>
            <a:endParaRPr lang="en-US" dirty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</a:endParaRPr>
          </a:p>
          <a:p>
            <a:r>
              <a:rPr lang="en-US" dirty="0">
                <a:solidFill>
                  <a:srgbClr val="222222"/>
                </a:solidFill>
                <a:latin typeface="Arial"/>
                <a:ea typeface="Calibri" panose="020F0502020204030204"/>
                <a:cs typeface="Arial"/>
              </a:rPr>
              <a:t>Do you use a schedule, a plan, or a timetable?  </a:t>
            </a:r>
            <a:endParaRPr lang="en-US" dirty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</a:endParaRPr>
          </a:p>
          <a:p>
            <a:r>
              <a:rPr lang="en-US" dirty="0">
                <a:solidFill>
                  <a:srgbClr val="222222"/>
                </a:solidFill>
                <a:latin typeface="Arial"/>
                <a:ea typeface="Calibri" panose="020F0502020204030204"/>
                <a:cs typeface="Arial"/>
              </a:rPr>
              <a:t>When you see a person at the front of the classroom, what name makes you feel welcome and open to learning and what makes you shiver in your shoes?   </a:t>
            </a:r>
          </a:p>
        </p:txBody>
      </p:sp>
    </p:spTree>
    <p:extLst>
      <p:ext uri="{BB962C8B-B14F-4D97-AF65-F5344CB8AC3E}">
        <p14:creationId xmlns:p14="http://schemas.microsoft.com/office/powerpoint/2010/main" val="1269019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17074-D76C-A17E-D7EC-CDBA506EBE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Who Are You? 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70C65F-4FDB-1246-265E-40B294F664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rgbClr val="222222"/>
                </a:solidFill>
                <a:latin typeface="Arial"/>
                <a:cs typeface="Arial"/>
              </a:rPr>
              <a:t>Being called Johnny is very different than Jonathan David Smith </a:t>
            </a:r>
            <a:endParaRPr lang="en-US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  <a:p>
            <a:r>
              <a:rPr lang="en-US" dirty="0">
                <a:solidFill>
                  <a:srgbClr val="222222"/>
                </a:solidFill>
                <a:latin typeface="Arial"/>
                <a:cs typeface="Arial"/>
              </a:rPr>
              <a:t>Being called (or calling someone) Mr./Ms. is different than Dr. and both are different than calling someone by their first name.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>
                <a:solidFill>
                  <a:srgbClr val="222222"/>
                </a:solidFill>
                <a:latin typeface="Arial"/>
                <a:cs typeface="Arial"/>
              </a:rPr>
              <a:t>When I see my therapist, she is Jane (pseudonym)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>
                <a:solidFill>
                  <a:srgbClr val="222222"/>
                </a:solidFill>
                <a:latin typeface="Arial"/>
                <a:cs typeface="Arial"/>
              </a:rPr>
              <a:t>When I see my psychiatrist, he is Dr. Jones (pseudonym)</a:t>
            </a:r>
          </a:p>
        </p:txBody>
      </p:sp>
    </p:spTree>
    <p:extLst>
      <p:ext uri="{BB962C8B-B14F-4D97-AF65-F5344CB8AC3E}">
        <p14:creationId xmlns:p14="http://schemas.microsoft.com/office/powerpoint/2010/main" val="24493616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21E74-E5BE-F35C-BAFF-98D3D286D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Calibri Light"/>
                <a:cs typeface="Calibri Light"/>
              </a:rPr>
              <a:t>What Might Impact Word Choice?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567AF5-6691-6832-9EB9-3D61A471AC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Calibri"/>
                <a:cs typeface="Calibri"/>
              </a:rPr>
              <a:t>While each person is different, there are some general categories of impacts on word choice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>
                <a:ea typeface="Calibri"/>
                <a:cs typeface="Calibri"/>
              </a:rPr>
              <a:t>Age / Generation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>
                <a:ea typeface="Calibri"/>
                <a:cs typeface="Calibri"/>
              </a:rPr>
              <a:t>Culture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>
                <a:ea typeface="Calibri"/>
                <a:cs typeface="Calibri"/>
              </a:rPr>
              <a:t>Primary language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>
                <a:ea typeface="Calibri"/>
                <a:cs typeface="Calibri"/>
              </a:rPr>
              <a:t>Familiarity with the term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>
                <a:ea typeface="Calibri"/>
                <a:cs typeface="Calibri"/>
              </a:rPr>
              <a:t>Context</a:t>
            </a:r>
          </a:p>
          <a:p>
            <a:pPr lvl="2">
              <a:buFont typeface="Wingdings" panose="020B0604020202020204" pitchFamily="34" charset="0"/>
              <a:buChar char="§"/>
            </a:pPr>
            <a:r>
              <a:rPr lang="en-US" dirty="0">
                <a:ea typeface="Calibri"/>
                <a:cs typeface="Calibri"/>
              </a:rPr>
              <a:t>Where and when the term is being used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>
                <a:ea typeface="Calibri"/>
                <a:cs typeface="Calibri"/>
              </a:rPr>
              <a:t>Education level</a:t>
            </a:r>
          </a:p>
        </p:txBody>
      </p:sp>
    </p:spTree>
    <p:extLst>
      <p:ext uri="{BB962C8B-B14F-4D97-AF65-F5344CB8AC3E}">
        <p14:creationId xmlns:p14="http://schemas.microsoft.com/office/powerpoint/2010/main" val="24910359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13911B-A071-E2A7-AEE0-CE1D80B6A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I Can Say This, BUT You Can't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CE14D9-42DA-41B9-B459-07609943A1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cs typeface="Calibri"/>
              </a:rPr>
              <a:t>Sometimes, people will refer to themselves, or a place they need to go, or anything else, by one term.  However, if you use that same term, they will be triggered.  </a:t>
            </a:r>
            <a:endParaRPr lang="en-US">
              <a:cs typeface="Calibri"/>
            </a:endParaRPr>
          </a:p>
          <a:p>
            <a:pPr marL="0" indent="0">
              <a:buNone/>
            </a:pPr>
            <a:r>
              <a:rPr lang="en-US" dirty="0">
                <a:cs typeface="Calibri"/>
              </a:rPr>
              <a:t>If you hear someone using a term that you are not familiar with, ask for clarification – and usage</a:t>
            </a:r>
          </a:p>
          <a:p>
            <a:pPr marL="0" indent="0">
              <a:buNone/>
            </a:pPr>
            <a:r>
              <a:rPr lang="en-US" dirty="0">
                <a:cs typeface="Calibri"/>
              </a:rPr>
              <a:t> For example, I am on the autism spectrum, specifically Asperger's.  I don't mind calling myself an '</a:t>
            </a:r>
            <a:r>
              <a:rPr lang="en-US" err="1">
                <a:cs typeface="Calibri"/>
              </a:rPr>
              <a:t>aspie</a:t>
            </a:r>
            <a:r>
              <a:rPr lang="en-US" dirty="0">
                <a:cs typeface="Calibri"/>
              </a:rPr>
              <a:t>' but I really don't like other people </a:t>
            </a:r>
            <a:r>
              <a:rPr lang="en-US">
                <a:cs typeface="Calibri"/>
              </a:rPr>
              <a:t>calling me that.</a:t>
            </a:r>
          </a:p>
          <a:p>
            <a:pPr marL="0" indent="0">
              <a:buNone/>
            </a:pPr>
            <a:r>
              <a:rPr lang="en-US" dirty="0">
                <a:cs typeface="Calibri"/>
              </a:rPr>
              <a:t>What are some examples you have experienced?</a:t>
            </a:r>
          </a:p>
        </p:txBody>
      </p:sp>
    </p:spTree>
    <p:extLst>
      <p:ext uri="{BB962C8B-B14F-4D97-AF65-F5344CB8AC3E}">
        <p14:creationId xmlns:p14="http://schemas.microsoft.com/office/powerpoint/2010/main" val="37493657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6B01A-A1B1-7162-3368-011422E58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Calibri Light"/>
                <a:cs typeface="Calibri Light"/>
              </a:rPr>
              <a:t>Language Choice Goes Both Ways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66685B-022A-B572-D19E-5D57093A20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Calibri"/>
                <a:cs typeface="Calibri"/>
              </a:rPr>
              <a:t>What if a term a peer uses is a trigger for you?</a:t>
            </a:r>
            <a:endParaRPr lang="en-US" dirty="0"/>
          </a:p>
          <a:p>
            <a:r>
              <a:rPr lang="en-US" dirty="0">
                <a:ea typeface="Calibri"/>
                <a:cs typeface="Calibri"/>
              </a:rPr>
              <a:t>How do you address this so you both are comfortable?</a:t>
            </a:r>
            <a:endParaRPr lang="en-US">
              <a:ea typeface="Calibri"/>
              <a:cs typeface="Calibri"/>
            </a:endParaRPr>
          </a:p>
          <a:p>
            <a:endParaRPr lang="en-US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316428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What's In a Name?</vt:lpstr>
      <vt:lpstr>Why This Session?</vt:lpstr>
      <vt:lpstr>Terms Change Over Time </vt:lpstr>
      <vt:lpstr>The English Language!?!?</vt:lpstr>
      <vt:lpstr>Food for Thought</vt:lpstr>
      <vt:lpstr>Who Are You? </vt:lpstr>
      <vt:lpstr>What Might Impact Word Choice?</vt:lpstr>
      <vt:lpstr>I Can Say This, BUT You Can't</vt:lpstr>
      <vt:lpstr>Language Choice Goes Both Ways</vt:lpstr>
      <vt:lpstr>What Can I Do?</vt:lpstr>
      <vt:lpstr>Contact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154</cp:revision>
  <dcterms:created xsi:type="dcterms:W3CDTF">2024-01-22T16:36:58Z</dcterms:created>
  <dcterms:modified xsi:type="dcterms:W3CDTF">2024-01-24T18:56:09Z</dcterms:modified>
</cp:coreProperties>
</file>